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7" r:id="rId5"/>
    <p:sldId id="259" r:id="rId6"/>
    <p:sldId id="261" r:id="rId7"/>
    <p:sldId id="260" r:id="rId8"/>
    <p:sldId id="273" r:id="rId9"/>
    <p:sldId id="266" r:id="rId10"/>
    <p:sldId id="267" r:id="rId11"/>
    <p:sldId id="265" r:id="rId12"/>
    <p:sldId id="262" r:id="rId13"/>
    <p:sldId id="272" r:id="rId14"/>
    <p:sldId id="263" r:id="rId15"/>
    <p:sldId id="268" r:id="rId16"/>
    <p:sldId id="274" r:id="rId17"/>
    <p:sldId id="275" r:id="rId18"/>
    <p:sldId id="276" r:id="rId19"/>
    <p:sldId id="269" r:id="rId20"/>
    <p:sldId id="270" r:id="rId21"/>
    <p:sldId id="271" r:id="rId22"/>
    <p:sldId id="264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F6A8E-0F0B-4AA9-8D69-4F6505965C43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BA4E2-EA91-4186-958E-71A5B321E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5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A4E2-EA91-4186-958E-71A5B321E8D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22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3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9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94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23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60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5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19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91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24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C60F-CEFF-4568-B180-5A43322665B9}" type="datetimeFigureOut">
              <a:rPr lang="ru-RU" smtClean="0"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A803-A499-4BDC-B82A-C66BCE8AF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41304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dirty="0" smtClean="0"/>
              <a:t>еализация алгоритма обработки фраз естественного языка в системе КОНЦЕПТ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25675"/>
            <a:ext cx="8775032" cy="16798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3 </a:t>
            </a:r>
            <a:r>
              <a:rPr lang="ru-RU" dirty="0" smtClean="0"/>
              <a:t>декабря</a:t>
            </a:r>
            <a:r>
              <a:rPr lang="en-US" dirty="0" smtClean="0"/>
              <a:t> 2016</a:t>
            </a:r>
            <a:r>
              <a:rPr lang="ru-RU" dirty="0" smtClean="0"/>
              <a:t>г.</a:t>
            </a:r>
          </a:p>
          <a:p>
            <a:endParaRPr lang="en-US" dirty="0" smtClean="0"/>
          </a:p>
          <a:p>
            <a:r>
              <a:rPr lang="ru-RU" dirty="0" smtClean="0"/>
              <a:t>Дмитрий </a:t>
            </a:r>
            <a:r>
              <a:rPr lang="ru-RU" dirty="0" smtClean="0"/>
              <a:t>Александров</a:t>
            </a:r>
          </a:p>
          <a:p>
            <a:r>
              <a:rPr lang="en-US" dirty="0" smtClean="0"/>
              <a:t>www.gendoc.ru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6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52"/>
            <a:ext cx="10515600" cy="1325563"/>
          </a:xfrm>
        </p:spPr>
        <p:txBody>
          <a:bodyPr/>
          <a:lstStyle/>
          <a:p>
            <a:r>
              <a:rPr lang="ru-RU" dirty="0" smtClean="0"/>
              <a:t>Пример программы (верхний уровень)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1548765"/>
            <a:ext cx="835342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4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0"/>
            <a:ext cx="10960100" cy="1325563"/>
          </a:xfrm>
        </p:spPr>
        <p:txBody>
          <a:bodyPr/>
          <a:lstStyle/>
          <a:p>
            <a:r>
              <a:rPr lang="ru-RU" dirty="0" smtClean="0"/>
              <a:t>Примеры</a:t>
            </a:r>
            <a:r>
              <a:rPr lang="en-US" dirty="0" smtClean="0"/>
              <a:t> </a:t>
            </a:r>
            <a:r>
              <a:rPr lang="ru-RU" dirty="0" smtClean="0"/>
              <a:t>обработки простого предложения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59000" y="954128"/>
            <a:ext cx="189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Мама мыла раму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023100" y="954128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Папа чинит дверь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410" y="1263949"/>
            <a:ext cx="3581490" cy="55154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0600" y="1300203"/>
            <a:ext cx="374332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075"/>
          </a:xfrm>
        </p:spPr>
        <p:txBody>
          <a:bodyPr/>
          <a:lstStyle/>
          <a:p>
            <a:r>
              <a:rPr lang="ru-RU" dirty="0" smtClean="0"/>
              <a:t>Реализация алгоритма (1)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12" y="1258887"/>
            <a:ext cx="4943475" cy="923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612" y="3098799"/>
            <a:ext cx="2495550" cy="18859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562" y="2349499"/>
            <a:ext cx="8516656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8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0" y="1"/>
            <a:ext cx="10515600" cy="838200"/>
          </a:xfrm>
        </p:spPr>
        <p:txBody>
          <a:bodyPr/>
          <a:lstStyle/>
          <a:p>
            <a:r>
              <a:rPr lang="ru-RU" dirty="0"/>
              <a:t>Реализация алгоритма </a:t>
            </a:r>
            <a:r>
              <a:rPr lang="ru-RU" dirty="0" smtClean="0"/>
              <a:t>(2)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150" y="838201"/>
            <a:ext cx="9886950" cy="559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5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Работоспособные примеры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заголовков новостей</a:t>
            </a:r>
          </a:p>
          <a:p>
            <a:r>
              <a:rPr lang="ru-RU" dirty="0" smtClean="0"/>
              <a:t>Графический редактор, управляемый командами на естественном языке</a:t>
            </a:r>
          </a:p>
          <a:p>
            <a:r>
              <a:rPr lang="ru-RU" dirty="0" smtClean="0"/>
              <a:t>Управление роботом командами на естественном языке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1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714" y="98425"/>
            <a:ext cx="10831286" cy="7651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Приложение 1. Анализ заголовков новостей (1)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752" y="1786890"/>
            <a:ext cx="10339388" cy="292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714" y="98425"/>
            <a:ext cx="10831286" cy="765175"/>
          </a:xfrm>
        </p:spPr>
        <p:txBody>
          <a:bodyPr/>
          <a:lstStyle/>
          <a:p>
            <a:r>
              <a:rPr lang="ru-RU" dirty="0" smtClean="0"/>
              <a:t>Анализ заголовков новостей (2)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14" y="758825"/>
            <a:ext cx="10492837" cy="589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714" y="98425"/>
            <a:ext cx="10831286" cy="765175"/>
          </a:xfrm>
        </p:spPr>
        <p:txBody>
          <a:bodyPr/>
          <a:lstStyle/>
          <a:p>
            <a:r>
              <a:rPr lang="ru-RU" dirty="0" smtClean="0"/>
              <a:t>Анализ заголовков новостей (3)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012" y="754063"/>
            <a:ext cx="6236973" cy="5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7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739775"/>
          </a:xfrm>
        </p:spPr>
        <p:txBody>
          <a:bodyPr/>
          <a:lstStyle/>
          <a:p>
            <a:r>
              <a:rPr lang="ru-RU" dirty="0"/>
              <a:t>Анализ заголовков новостей </a:t>
            </a:r>
            <a:r>
              <a:rPr lang="ru-RU" dirty="0" smtClean="0"/>
              <a:t>(4)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830262"/>
            <a:ext cx="10049277" cy="564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8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614" y="0"/>
            <a:ext cx="10831286" cy="830262"/>
          </a:xfrm>
        </p:spPr>
        <p:txBody>
          <a:bodyPr/>
          <a:lstStyle/>
          <a:p>
            <a:r>
              <a:rPr lang="ru-RU" dirty="0" smtClean="0"/>
              <a:t>Приложение 2</a:t>
            </a:r>
            <a:r>
              <a:rPr lang="ru-RU" dirty="0"/>
              <a:t>. Графический редактор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963" y="1662113"/>
            <a:ext cx="6075137" cy="36083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737" y="957262"/>
            <a:ext cx="2659063" cy="5342977"/>
          </a:xfrm>
          <a:prstGeom prst="rect">
            <a:avLst/>
          </a:prstGeom>
        </p:spPr>
      </p:pic>
      <p:sp>
        <p:nvSpPr>
          <p:cNvPr id="6" name="Стрелка вправо 5"/>
          <p:cNvSpPr/>
          <p:nvPr/>
        </p:nvSpPr>
        <p:spPr>
          <a:xfrm>
            <a:off x="4172765" y="2973033"/>
            <a:ext cx="1054556" cy="989367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выступления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Постановка задачи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Схема алгоритма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Модель данных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Почему система КОНЦЕПТ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Реализация алгоритма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Демонстрация работоспособных примеров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Вопросы и обсуждение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79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0831286" cy="1325563"/>
          </a:xfrm>
        </p:spPr>
        <p:txBody>
          <a:bodyPr/>
          <a:lstStyle/>
          <a:p>
            <a:r>
              <a:rPr lang="ru-RU" dirty="0" smtClean="0"/>
              <a:t>Приложение 3. Управление роботом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4" y="1524000"/>
            <a:ext cx="6117764" cy="4610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6175" y="2794000"/>
            <a:ext cx="38576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6932"/>
            <a:ext cx="10515600" cy="955675"/>
          </a:xfrm>
        </p:spPr>
        <p:txBody>
          <a:bodyPr/>
          <a:lstStyle/>
          <a:p>
            <a:r>
              <a:rPr lang="ru-RU" dirty="0" smtClean="0"/>
              <a:t>Робот</a:t>
            </a:r>
            <a:r>
              <a:rPr lang="en-US" dirty="0" smtClean="0"/>
              <a:t>. </a:t>
            </a:r>
            <a:r>
              <a:rPr lang="ru-RU" dirty="0" smtClean="0"/>
              <a:t>Фрагменты базы правил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4838700" cy="3619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443537"/>
            <a:ext cx="5791200" cy="8477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5225" y="1690688"/>
            <a:ext cx="2647950" cy="2609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81200" y="1295956"/>
            <a:ext cx="906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Rule.txt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038916" y="1295956"/>
            <a:ext cx="80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Cat.txt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8053" y="445335"/>
            <a:ext cx="6027821" cy="1190959"/>
          </a:xfrm>
        </p:spPr>
        <p:txBody>
          <a:bodyPr/>
          <a:lstStyle/>
          <a:p>
            <a:r>
              <a:rPr lang="ru-RU" dirty="0" smtClean="0"/>
              <a:t>Вопросы и обсуждение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8053" y="2670969"/>
            <a:ext cx="6334627" cy="794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257906" y="4499770"/>
            <a:ext cx="36481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Дмитрий Александров</a:t>
            </a:r>
          </a:p>
          <a:p>
            <a:pPr algn="ctr"/>
            <a:r>
              <a:rPr lang="en-US" sz="2800" dirty="0" smtClean="0"/>
              <a:t>www.gendoc.ru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042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39466" y="2483665"/>
            <a:ext cx="1564758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Поток  входных сообщений на ЕЯ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8112" y="2584483"/>
            <a:ext cx="1767943" cy="1465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Анализ сообщения</a:t>
            </a:r>
            <a:endParaRPr lang="ru-RU" sz="1600" dirty="0"/>
          </a:p>
        </p:txBody>
      </p:sp>
      <p:sp>
        <p:nvSpPr>
          <p:cNvPr id="6" name="Цилиндр 5"/>
          <p:cNvSpPr/>
          <p:nvPr/>
        </p:nvSpPr>
        <p:spPr>
          <a:xfrm>
            <a:off x="2781598" y="4863420"/>
            <a:ext cx="1360970" cy="1216152"/>
          </a:xfrm>
          <a:prstGeom prst="can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Модель входного языка в БД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06342" y="2584483"/>
            <a:ext cx="1767943" cy="1465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Исполнительный механизм</a:t>
            </a:r>
            <a:endParaRPr lang="ru-RU" sz="16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774543" y="3021258"/>
            <a:ext cx="677393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58630" y="3014940"/>
            <a:ext cx="677393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Цилиндр 10"/>
          <p:cNvSpPr/>
          <p:nvPr/>
        </p:nvSpPr>
        <p:spPr>
          <a:xfrm>
            <a:off x="7751811" y="4906917"/>
            <a:ext cx="1360970" cy="1216152"/>
          </a:xfrm>
          <a:prstGeom prst="can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Ситуационная модель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155379" y="2483665"/>
            <a:ext cx="1564758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Сообщение во внутреннем формате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4430233" y="3027966"/>
            <a:ext cx="677393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верх 2"/>
          <p:cNvSpPr/>
          <p:nvPr/>
        </p:nvSpPr>
        <p:spPr>
          <a:xfrm>
            <a:off x="3219767" y="4106800"/>
            <a:ext cx="484632" cy="700012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8108377" y="4106800"/>
            <a:ext cx="484632" cy="743509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60490" y="2498280"/>
            <a:ext cx="1564758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Действие во внешней среде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9328691" y="3027966"/>
            <a:ext cx="677393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9551081" y="4185399"/>
            <a:ext cx="25835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Запись во внешнюю БД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Вызов внешней программы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Отображение на экране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Передача сообщения в другой модуль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Изменение ситуационной </a:t>
            </a:r>
            <a:r>
              <a:rPr lang="ru-RU" sz="1400" dirty="0" smtClean="0"/>
              <a:t>модели</a:t>
            </a:r>
            <a:endParaRPr lang="ru-RU" sz="1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5937758" y="1431757"/>
            <a:ext cx="0" cy="92643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937758" y="4185399"/>
            <a:ext cx="0" cy="177023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1625"/>
            <a:ext cx="10515600" cy="777875"/>
          </a:xfrm>
        </p:spPr>
        <p:txBody>
          <a:bodyPr/>
          <a:lstStyle/>
          <a:p>
            <a:r>
              <a:rPr lang="ru-RU" dirty="0" smtClean="0"/>
              <a:t>Допущения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4671"/>
            <a:ext cx="10515600" cy="4351338"/>
          </a:xfrm>
        </p:spPr>
        <p:txBody>
          <a:bodyPr/>
          <a:lstStyle/>
          <a:p>
            <a:r>
              <a:rPr lang="ru-RU" dirty="0" smtClean="0"/>
              <a:t>Ограниченная предметная область</a:t>
            </a:r>
          </a:p>
          <a:p>
            <a:r>
              <a:rPr lang="ru-RU" dirty="0" smtClean="0"/>
              <a:t>Целенаправленные действия пользователя или целенаправленное извлечение сведений </a:t>
            </a:r>
            <a:r>
              <a:rPr lang="ru-RU" dirty="0" err="1" smtClean="0"/>
              <a:t>сисемой</a:t>
            </a:r>
            <a:endParaRPr lang="ru-RU" dirty="0" smtClean="0"/>
          </a:p>
          <a:p>
            <a:r>
              <a:rPr lang="ru-RU" dirty="0" smtClean="0"/>
              <a:t>Искаженность и зашумленность входных фраз</a:t>
            </a:r>
          </a:p>
        </p:txBody>
      </p:sp>
    </p:spTree>
    <p:extLst>
      <p:ext uri="{BB962C8B-B14F-4D97-AF65-F5344CB8AC3E}">
        <p14:creationId xmlns:p14="http://schemas.microsoft.com/office/powerpoint/2010/main" val="7482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алгоритма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100179"/>
            <a:ext cx="1854870" cy="118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Подготовка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95644" y="2117684"/>
            <a:ext cx="1854870" cy="1171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Формирование начальных гипотез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66922" y="2100178"/>
            <a:ext cx="1854870" cy="1189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Предварительная обработка предложения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24366" y="2117684"/>
            <a:ext cx="1854870" cy="1171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Применение синтаксических шаблонов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53088" y="2117684"/>
            <a:ext cx="1854870" cy="118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Извлечение атрибутов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858643" y="3906062"/>
            <a:ext cx="1854870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Внутренние структуры данных созданы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66922" y="3906061"/>
            <a:ext cx="1854870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Основы слов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Морфология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Начальные категории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75201" y="3906060"/>
            <a:ext cx="1854870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Начальные гипотезы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524366" y="3880326"/>
            <a:ext cx="1854870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Новые гипотезы и категории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753088" y="3880327"/>
            <a:ext cx="1854870" cy="1559817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Предложение распознано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Атрибуты выделены 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3"/>
            <a:endCxn id="6" idx="1"/>
          </p:cNvCxnSpPr>
          <p:nvPr/>
        </p:nvCxnSpPr>
        <p:spPr>
          <a:xfrm>
            <a:off x="2693070" y="2694740"/>
            <a:ext cx="37385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3"/>
            <a:endCxn id="5" idx="1"/>
          </p:cNvCxnSpPr>
          <p:nvPr/>
        </p:nvCxnSpPr>
        <p:spPr>
          <a:xfrm>
            <a:off x="4921792" y="2694740"/>
            <a:ext cx="373852" cy="875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3"/>
            <a:endCxn id="7" idx="1"/>
          </p:cNvCxnSpPr>
          <p:nvPr/>
        </p:nvCxnSpPr>
        <p:spPr>
          <a:xfrm>
            <a:off x="7150514" y="2703493"/>
            <a:ext cx="37385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3"/>
            <a:endCxn id="8" idx="1"/>
          </p:cNvCxnSpPr>
          <p:nvPr/>
        </p:nvCxnSpPr>
        <p:spPr>
          <a:xfrm>
            <a:off x="9379236" y="2703493"/>
            <a:ext cx="373852" cy="875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2"/>
            <a:endCxn id="9" idx="0"/>
          </p:cNvCxnSpPr>
          <p:nvPr/>
        </p:nvCxnSpPr>
        <p:spPr>
          <a:xfrm>
            <a:off x="1765635" y="3289301"/>
            <a:ext cx="20443" cy="616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2"/>
            <a:endCxn id="10" idx="0"/>
          </p:cNvCxnSpPr>
          <p:nvPr/>
        </p:nvCxnSpPr>
        <p:spPr>
          <a:xfrm>
            <a:off x="3994357" y="3289301"/>
            <a:ext cx="0" cy="616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5" idx="2"/>
            <a:endCxn id="11" idx="0"/>
          </p:cNvCxnSpPr>
          <p:nvPr/>
        </p:nvCxnSpPr>
        <p:spPr>
          <a:xfrm flipH="1">
            <a:off x="6202636" y="3289301"/>
            <a:ext cx="20443" cy="616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  <a:endCxn id="12" idx="0"/>
          </p:cNvCxnSpPr>
          <p:nvPr/>
        </p:nvCxnSpPr>
        <p:spPr>
          <a:xfrm>
            <a:off x="8451801" y="3289301"/>
            <a:ext cx="0" cy="59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2"/>
            <a:endCxn id="13" idx="0"/>
          </p:cNvCxnSpPr>
          <p:nvPr/>
        </p:nvCxnSpPr>
        <p:spPr>
          <a:xfrm>
            <a:off x="10680523" y="3306806"/>
            <a:ext cx="0" cy="573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3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1625"/>
            <a:ext cx="10515600" cy="777875"/>
          </a:xfrm>
        </p:spPr>
        <p:txBody>
          <a:bodyPr/>
          <a:lstStyle/>
          <a:p>
            <a:r>
              <a:rPr lang="ru-RU" dirty="0" smtClean="0"/>
              <a:t>Модель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467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Внутренне</a:t>
            </a:r>
            <a:r>
              <a:rPr lang="ru-RU" dirty="0"/>
              <a:t>е</a:t>
            </a:r>
            <a:r>
              <a:rPr lang="ru-RU" dirty="0" smtClean="0"/>
              <a:t> представление предложения</a:t>
            </a:r>
          </a:p>
          <a:p>
            <a:r>
              <a:rPr lang="ru-RU" dirty="0" smtClean="0"/>
              <a:t>Гипотезы</a:t>
            </a:r>
          </a:p>
          <a:p>
            <a:endParaRPr lang="ru-RU" dirty="0" smtClean="0"/>
          </a:p>
          <a:p>
            <a:r>
              <a:rPr lang="ru-RU" dirty="0" smtClean="0"/>
              <a:t>Морфологический словарь</a:t>
            </a:r>
          </a:p>
          <a:p>
            <a:r>
              <a:rPr lang="ru-RU" dirty="0" smtClean="0"/>
              <a:t>Иерархия </a:t>
            </a:r>
            <a:r>
              <a:rPr lang="ru-RU" dirty="0"/>
              <a:t>(</a:t>
            </a:r>
            <a:r>
              <a:rPr lang="ru-RU" dirty="0" smtClean="0"/>
              <a:t>семантических) категорий </a:t>
            </a:r>
          </a:p>
          <a:p>
            <a:r>
              <a:rPr lang="ru-RU" dirty="0" smtClean="0"/>
              <a:t>Синтаксические шаблоны</a:t>
            </a:r>
            <a:r>
              <a:rPr lang="en-US" dirty="0" smtClean="0"/>
              <a:t> (</a:t>
            </a:r>
            <a:r>
              <a:rPr lang="ru-RU" dirty="0" smtClean="0"/>
              <a:t>грамматика входного языка)</a:t>
            </a:r>
          </a:p>
          <a:p>
            <a:endParaRPr lang="ru-RU" dirty="0" smtClean="0"/>
          </a:p>
          <a:p>
            <a:r>
              <a:rPr lang="ru-RU" dirty="0" smtClean="0"/>
              <a:t>Шаблоны извлечения и преобразования атрибутов для заполнения слотов ситуационных фреймов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1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система КОНЦЕПТ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ru-RU" dirty="0" smtClean="0"/>
              <a:t>Ориентация на символьную обработку</a:t>
            </a:r>
          </a:p>
          <a:p>
            <a:r>
              <a:rPr lang="ru-RU" dirty="0" smtClean="0"/>
              <a:t>Встроенные команды обработки строк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списков, включая сопоставление по образцу</a:t>
            </a:r>
            <a:endParaRPr lang="ru-RU" dirty="0"/>
          </a:p>
          <a:p>
            <a:r>
              <a:rPr lang="ru-RU" dirty="0" smtClean="0"/>
              <a:t>Встроенные команды работы с базой фактов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иерархией понятий</a:t>
            </a:r>
          </a:p>
          <a:p>
            <a:r>
              <a:rPr lang="ru-RU" dirty="0" err="1" smtClean="0"/>
              <a:t>Метапрограммирование</a:t>
            </a:r>
            <a:r>
              <a:rPr lang="ru-RU" dirty="0" smtClean="0"/>
              <a:t>, </a:t>
            </a:r>
            <a:r>
              <a:rPr lang="en-US" dirty="0" smtClean="0"/>
              <a:t> </a:t>
            </a:r>
            <a:r>
              <a:rPr lang="ru-RU" dirty="0" err="1" smtClean="0"/>
              <a:t>мультипарадигменность</a:t>
            </a:r>
            <a:endParaRPr lang="ru-RU" dirty="0" smtClean="0"/>
          </a:p>
          <a:p>
            <a:r>
              <a:rPr lang="ru-RU" dirty="0" smtClean="0"/>
              <a:t>Интерпретатор (удобен для циклического процесса оперативного внесения изменений и отладки прототипа)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680" y="-15239"/>
            <a:ext cx="10515600" cy="944880"/>
          </a:xfrm>
        </p:spPr>
        <p:txBody>
          <a:bodyPr/>
          <a:lstStyle/>
          <a:p>
            <a:r>
              <a:rPr lang="ru-RU" dirty="0" smtClean="0"/>
              <a:t>Где взять КОНЦЕПТ и материалы о нем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657" y="944881"/>
            <a:ext cx="10052685" cy="566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91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52"/>
            <a:ext cx="10515600" cy="1325563"/>
          </a:xfrm>
        </p:spPr>
        <p:txBody>
          <a:bodyPr/>
          <a:lstStyle/>
          <a:p>
            <a:r>
              <a:rPr lang="ru-RU" dirty="0" smtClean="0"/>
              <a:t>Модель входного языка (грамматика)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41915"/>
            <a:ext cx="3238500" cy="2971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851560"/>
            <a:ext cx="70389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9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318</Words>
  <Application>Microsoft Office PowerPoint</Application>
  <PresentationFormat>Широкоэкранный</PresentationFormat>
  <Paragraphs>85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Реализация алгоритма обработки фраз естественного языка в системе КОНЦЕПТ</vt:lpstr>
      <vt:lpstr>План выступления</vt:lpstr>
      <vt:lpstr>Постановка задачи</vt:lpstr>
      <vt:lpstr>Допущения</vt:lpstr>
      <vt:lpstr>Схема алгоритма</vt:lpstr>
      <vt:lpstr>Модель данных</vt:lpstr>
      <vt:lpstr>Почему система КОНЦЕПТ?</vt:lpstr>
      <vt:lpstr>Где взять КОНЦЕПТ и материалы о нем</vt:lpstr>
      <vt:lpstr>Модель входного языка (грамматика)</vt:lpstr>
      <vt:lpstr>Пример программы (верхний уровень)</vt:lpstr>
      <vt:lpstr>Примеры обработки простого предложения</vt:lpstr>
      <vt:lpstr>Реализация алгоритма (1)</vt:lpstr>
      <vt:lpstr>Реализация алгоритма (2)</vt:lpstr>
      <vt:lpstr>Работоспособные примеры</vt:lpstr>
      <vt:lpstr>Приложение 1. Анализ заголовков новостей (1)</vt:lpstr>
      <vt:lpstr>Анализ заголовков новостей (2)</vt:lpstr>
      <vt:lpstr>Анализ заголовков новостей (3)</vt:lpstr>
      <vt:lpstr>Анализ заголовков новостей (4)</vt:lpstr>
      <vt:lpstr>Приложение 2. Графический редактор</vt:lpstr>
      <vt:lpstr>Приложение 3. Управление роботом</vt:lpstr>
      <vt:lpstr>Робот. Фрагменты базы правил</vt:lpstr>
      <vt:lpstr>Вопросы и обсуждение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алгоритма обработки фраз естественного языка в системе КОНЦЕПТ</dc:title>
  <dc:creator>VesovschukDV</dc:creator>
  <cp:lastModifiedBy>Toshiba</cp:lastModifiedBy>
  <cp:revision>60</cp:revision>
  <dcterms:created xsi:type="dcterms:W3CDTF">2016-11-25T09:42:59Z</dcterms:created>
  <dcterms:modified xsi:type="dcterms:W3CDTF">2016-12-10T07:55:08Z</dcterms:modified>
</cp:coreProperties>
</file>